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94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69"/>
    <p:restoredTop sz="96327"/>
  </p:normalViewPr>
  <p:slideViewPr>
    <p:cSldViewPr snapToGrid="0">
      <p:cViewPr varScale="1">
        <p:scale>
          <a:sx n="227" d="100"/>
          <a:sy n="227" d="100"/>
        </p:scale>
        <p:origin x="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930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064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64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8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865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11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806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50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719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908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CD34C-D4D1-CD58-9A00-326B167EA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76635"/>
            <a:ext cx="3930256" cy="3495365"/>
          </a:xfrm>
        </p:spPr>
        <p:txBody>
          <a:bodyPr anchor="t">
            <a:normAutofit/>
          </a:bodyPr>
          <a:lstStyle/>
          <a:p>
            <a:r>
              <a:rPr lang="en-US" sz="4000" dirty="0"/>
              <a:t>Does higher quality of education lead to better lacrosse high school lacrosse teams?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2043A8-3AA6-8574-6400-3F0A15114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4516" y="4329239"/>
            <a:ext cx="3638358" cy="913522"/>
          </a:xfrm>
        </p:spPr>
        <p:txBody>
          <a:bodyPr anchor="b">
            <a:normAutofit/>
          </a:bodyPr>
          <a:lstStyle/>
          <a:p>
            <a:r>
              <a:rPr lang="en-US" sz="1600" dirty="0"/>
              <a:t>An exploration into the correlations between education and lacrosse at the high school level</a:t>
            </a:r>
          </a:p>
        </p:txBody>
      </p:sp>
      <p:pic>
        <p:nvPicPr>
          <p:cNvPr id="4" name="Picture 3" descr="Colored pencils inside a pencil holder which is on top of a wood table">
            <a:extLst>
              <a:ext uri="{FF2B5EF4-FFF2-40B4-BE49-F238E27FC236}">
                <a16:creationId xmlns:a16="http://schemas.microsoft.com/office/drawing/2014/main" id="{268832F7-13A5-D0E2-8091-DDA6481E58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05" r="-2" b="-2"/>
          <a:stretch/>
        </p:blipFill>
        <p:spPr>
          <a:xfrm>
            <a:off x="5524499" y="0"/>
            <a:ext cx="6667501" cy="6857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54FEAC-EBEA-73A9-B4FB-C768A827256A}"/>
              </a:ext>
            </a:extLst>
          </p:cNvPr>
          <p:cNvSpPr txBox="1"/>
          <p:nvPr/>
        </p:nvSpPr>
        <p:spPr>
          <a:xfrm>
            <a:off x="775950" y="6119336"/>
            <a:ext cx="41754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Timothy Yost</a:t>
            </a:r>
          </a:p>
          <a:p>
            <a:r>
              <a:rPr lang="en-US" sz="1400" i="1" dirty="0"/>
              <a:t>Data Analytics 7: Nashville Software School</a:t>
            </a:r>
          </a:p>
          <a:p>
            <a:r>
              <a:rPr lang="en-US" sz="1400" i="1" dirty="0"/>
              <a:t>Date</a:t>
            </a:r>
          </a:p>
        </p:txBody>
      </p:sp>
      <p:pic>
        <p:nvPicPr>
          <p:cNvPr id="13" name="Picture 12" descr="A group of football players posing for a photo&#10;&#10;Description automatically generated">
            <a:extLst>
              <a:ext uri="{FF2B5EF4-FFF2-40B4-BE49-F238E27FC236}">
                <a16:creationId xmlns:a16="http://schemas.microsoft.com/office/drawing/2014/main" id="{FC436DAF-155D-B150-41CC-17D0FF4D9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2914" y="353418"/>
            <a:ext cx="4124570" cy="258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77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88C5D-65BB-9AD4-1FF7-F53ACDC1D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1808" y="952680"/>
            <a:ext cx="4708384" cy="1321651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Why This Topic?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2EE70-8E33-0D99-8CDA-AB3DA6305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4318" y="2516623"/>
            <a:ext cx="6079479" cy="2571482"/>
          </a:xfrm>
        </p:spPr>
        <p:txBody>
          <a:bodyPr anchor="t">
            <a:normAutofit/>
          </a:bodyPr>
          <a:lstStyle/>
          <a:p>
            <a:pPr marL="457200" indent="-457200">
              <a:buAutoNum type="arabicPeriod"/>
            </a:pPr>
            <a:r>
              <a:rPr lang="en-US" dirty="0"/>
              <a:t>Does the highs schools rank within the state correlate to the success of their lacrosse team? </a:t>
            </a:r>
          </a:p>
          <a:p>
            <a:pPr marL="457200" indent="-457200">
              <a:buAutoNum type="arabicPeriod"/>
            </a:pPr>
            <a:r>
              <a:rPr lang="en-US" dirty="0"/>
              <a:t>How many of the top-ranking schools in education are in the top 10 of best lacrosse team? </a:t>
            </a:r>
          </a:p>
          <a:p>
            <a:pPr marL="457200" indent="-457200">
              <a:buAutoNum type="arabicPeriod"/>
            </a:pPr>
            <a:r>
              <a:rPr lang="en-US" dirty="0"/>
              <a:t>Public vs Private in education in each state Do those high performing schools send more students to college on lacrosse scholarships?</a:t>
            </a:r>
          </a:p>
        </p:txBody>
      </p:sp>
    </p:spTree>
    <p:extLst>
      <p:ext uri="{BB962C8B-B14F-4D97-AF65-F5344CB8AC3E}">
        <p14:creationId xmlns:p14="http://schemas.microsoft.com/office/powerpoint/2010/main" val="2542014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720E-0718-C9F1-5FAD-09C9C033E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67" y="148559"/>
            <a:ext cx="2849309" cy="2690110"/>
          </a:xfrm>
        </p:spPr>
        <p:txBody>
          <a:bodyPr>
            <a:normAutofit/>
          </a:bodyPr>
          <a:lstStyle/>
          <a:p>
            <a:r>
              <a:rPr lang="en-US" sz="4800" dirty="0"/>
              <a:t>What is Lacrosse?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73E4C-6925-C235-95CE-78461F244212}"/>
              </a:ext>
            </a:extLst>
          </p:cNvPr>
          <p:cNvSpPr txBox="1"/>
          <p:nvPr/>
        </p:nvSpPr>
        <p:spPr>
          <a:xfrm>
            <a:off x="3478086" y="754505"/>
            <a:ext cx="663641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Lacrosse is an outdoor team sport played with a lacrosse stick and lacrosse ball.</a:t>
            </a:r>
          </a:p>
          <a:p>
            <a:pPr marL="342900" indent="-342900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Lacrosse is the oldest organized sport in North America, with its invention in the 12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century by the Indigenous people of North America.</a:t>
            </a:r>
          </a:p>
          <a:p>
            <a:pPr marL="342900" indent="-342900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There are four forms of modern lacrosse: field lacrosse with both a male and female version, box lacrosse, and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intercrosse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Here we will be focusing on boy’s High school field lacrosse.</a:t>
            </a:r>
          </a:p>
          <a:p>
            <a:pPr marL="342900" indent="-342900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Field Lacrosse is played on a large field in a 10v10 format with the object being to put the ball in the opposing net. Men’s lacrosse is a contact sport with similar rules to ice hockey.</a:t>
            </a:r>
          </a:p>
          <a:p>
            <a:pPr marL="342900" indent="-342900"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first intercollegiate match was played on November 22, 1877 between New York University and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Manhatten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College. Today there are 71 Division 1 , 93 Division 2, and 236 Division 3 teams participating in the NCAA.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endParaRPr lang="en-US" dirty="0"/>
          </a:p>
        </p:txBody>
      </p:sp>
      <p:pic>
        <p:nvPicPr>
          <p:cNvPr id="10" name="Picture 9" descr="A group of people playing lacrosse&#10;&#10;Description automatically generated with medium confidence">
            <a:extLst>
              <a:ext uri="{FF2B5EF4-FFF2-40B4-BE49-F238E27FC236}">
                <a16:creationId xmlns:a16="http://schemas.microsoft.com/office/drawing/2014/main" id="{4AC40CC2-46E6-452A-A60F-2DEBFCAD2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671948"/>
            <a:ext cx="3431969" cy="227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812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2B184-B7DE-3690-52D9-E97D6A01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53" y="878444"/>
            <a:ext cx="2947482" cy="2296020"/>
          </a:xfrm>
        </p:spPr>
        <p:txBody>
          <a:bodyPr/>
          <a:lstStyle/>
          <a:p>
            <a:r>
              <a:rPr lang="en-US" dirty="0"/>
              <a:t>Which States play the most lacrosse?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80D4E0-6342-61A2-587B-8228707DACEB}"/>
              </a:ext>
            </a:extLst>
          </p:cNvPr>
          <p:cNvSpPr txBox="1"/>
          <p:nvPr/>
        </p:nvSpPr>
        <p:spPr>
          <a:xfrm>
            <a:off x="313860" y="3221872"/>
            <a:ext cx="2947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Top 10 states with the most boys high school teams.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4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F84A7884-6789-906F-D3AF-9F89DF2A8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042" y="2026454"/>
            <a:ext cx="7772400" cy="404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935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2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5" name="Picture 14" descr="A picture containing map&#10;&#10;Description automatically generated">
            <a:extLst>
              <a:ext uri="{FF2B5EF4-FFF2-40B4-BE49-F238E27FC236}">
                <a16:creationId xmlns:a16="http://schemas.microsoft.com/office/drawing/2014/main" id="{3E5F3A23-7916-EA7C-BB7E-CA0E3C655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1" y="616644"/>
            <a:ext cx="6055768" cy="3705287"/>
          </a:xfrm>
          <a:prstGeom prst="rect">
            <a:avLst/>
          </a:prstGeom>
        </p:spPr>
      </p:pic>
      <p:pic>
        <p:nvPicPr>
          <p:cNvPr id="13" name="Content Placeholder 12" descr="Map&#10;&#10;Description automatically generated">
            <a:extLst>
              <a:ext uri="{FF2B5EF4-FFF2-40B4-BE49-F238E27FC236}">
                <a16:creationId xmlns:a16="http://schemas.microsoft.com/office/drawing/2014/main" id="{0D685A57-9B31-A496-C4B8-504F64142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29109" y="616644"/>
            <a:ext cx="6055768" cy="36941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E9124EA-AD58-3278-70E3-D3866A6EE12F}"/>
              </a:ext>
            </a:extLst>
          </p:cNvPr>
          <p:cNvSpPr txBox="1"/>
          <p:nvPr/>
        </p:nvSpPr>
        <p:spPr>
          <a:xfrm>
            <a:off x="13205361" y="23513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CAB1C4C-DA32-A4A3-3C64-D6DE4818C1DE}"/>
              </a:ext>
            </a:extLst>
          </p:cNvPr>
          <p:cNvSpPr txBox="1"/>
          <p:nvPr/>
        </p:nvSpPr>
        <p:spPr>
          <a:xfrm>
            <a:off x="599705" y="554770"/>
            <a:ext cx="3574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States Ranked by Safety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B7C791-2E87-E698-BA00-B631B6516CD1}"/>
              </a:ext>
            </a:extLst>
          </p:cNvPr>
          <p:cNvSpPr txBox="1"/>
          <p:nvPr/>
        </p:nvSpPr>
        <p:spPr>
          <a:xfrm>
            <a:off x="7780902" y="554770"/>
            <a:ext cx="285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States Ranked by Quality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E70D0DA-CDED-E264-20E9-22E5CE136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2592" y="3997030"/>
            <a:ext cx="1305956" cy="370609"/>
          </a:xfrm>
          <a:prstGeom prst="rect">
            <a:avLst/>
          </a:prstGeom>
        </p:spPr>
      </p:pic>
      <p:pic>
        <p:nvPicPr>
          <p:cNvPr id="36" name="Picture 3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0AE0A26-EE73-4A4F-1D34-6F138473E6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3214" y="3493497"/>
            <a:ext cx="970341" cy="714251"/>
          </a:xfrm>
          <a:prstGeom prst="rect">
            <a:avLst/>
          </a:prstGeom>
        </p:spPr>
      </p:pic>
      <p:pic>
        <p:nvPicPr>
          <p:cNvPr id="38" name="Picture 37" descr="Map&#10;&#10;Description automatically generated">
            <a:extLst>
              <a:ext uri="{FF2B5EF4-FFF2-40B4-BE49-F238E27FC236}">
                <a16:creationId xmlns:a16="http://schemas.microsoft.com/office/drawing/2014/main" id="{4586982B-E9EE-A2EE-E6E4-713FB46BA1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11" y="3356884"/>
            <a:ext cx="1085316" cy="888902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A7E234E-9C64-C777-681C-A18700C9285F}"/>
              </a:ext>
            </a:extLst>
          </p:cNvPr>
          <p:cNvSpPr txBox="1"/>
          <p:nvPr/>
        </p:nvSpPr>
        <p:spPr>
          <a:xfrm>
            <a:off x="656095" y="3681345"/>
            <a:ext cx="25519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dirty="0">
                <a:latin typeface="Arial" panose="020B0604020202020204" pitchFamily="34" charset="0"/>
                <a:cs typeface="Arial" panose="020B0604020202020204" pitchFamily="34" charset="0"/>
              </a:rPr>
              <a:t>30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C0BCA3-860D-F6DB-91AA-B54241DF228F}"/>
              </a:ext>
            </a:extLst>
          </p:cNvPr>
          <p:cNvSpPr txBox="1"/>
          <p:nvPr/>
        </p:nvSpPr>
        <p:spPr>
          <a:xfrm>
            <a:off x="1675028" y="3817362"/>
            <a:ext cx="33184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>
                <a:latin typeface="Arial" panose="020B0604020202020204" pitchFamily="34" charset="0"/>
                <a:cs typeface="Arial" panose="020B0604020202020204" pitchFamily="34" charset="0"/>
              </a:rPr>
              <a:t>33</a:t>
            </a:r>
          </a:p>
        </p:txBody>
      </p:sp>
      <p:pic>
        <p:nvPicPr>
          <p:cNvPr id="47" name="Picture 46" descr="Chart&#10;&#10;Description automatically generated">
            <a:extLst>
              <a:ext uri="{FF2B5EF4-FFF2-40B4-BE49-F238E27FC236}">
                <a16:creationId xmlns:a16="http://schemas.microsoft.com/office/drawing/2014/main" id="{937C0E80-A34E-36C7-7176-D81147B129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42743" y="3356884"/>
            <a:ext cx="1396141" cy="961441"/>
          </a:xfrm>
          <a:prstGeom prst="rect">
            <a:avLst/>
          </a:prstGeom>
        </p:spPr>
      </p:pic>
      <p:pic>
        <p:nvPicPr>
          <p:cNvPr id="51" name="Picture 50" descr="A picture containing map&#10;&#10;Description automatically generated">
            <a:extLst>
              <a:ext uri="{FF2B5EF4-FFF2-40B4-BE49-F238E27FC236}">
                <a16:creationId xmlns:a16="http://schemas.microsoft.com/office/drawing/2014/main" id="{6F244978-316B-E158-9E50-3D7B396C46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71994" y="3530490"/>
            <a:ext cx="1013468" cy="67725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129AC64E-D60B-A9B7-460E-39AB33A7698C}"/>
              </a:ext>
            </a:extLst>
          </p:cNvPr>
          <p:cNvSpPr txBox="1"/>
          <p:nvPr/>
        </p:nvSpPr>
        <p:spPr>
          <a:xfrm>
            <a:off x="6607828" y="3681345"/>
            <a:ext cx="43257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50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4D6A63D-E9DF-87A9-D96A-F063C880066B}"/>
              </a:ext>
            </a:extLst>
          </p:cNvPr>
          <p:cNvSpPr txBox="1"/>
          <p:nvPr/>
        </p:nvSpPr>
        <p:spPr>
          <a:xfrm>
            <a:off x="7848783" y="3857398"/>
            <a:ext cx="38441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>
                <a:latin typeface="Arial" panose="020B0604020202020204" pitchFamily="34" charset="0"/>
                <a:cs typeface="Arial" panose="020B0604020202020204" pitchFamily="34" charset="0"/>
              </a:rPr>
              <a:t>41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A7A4608-ECA4-7C09-7DE7-89451F51B370}"/>
              </a:ext>
            </a:extLst>
          </p:cNvPr>
          <p:cNvSpPr txBox="1"/>
          <p:nvPr/>
        </p:nvSpPr>
        <p:spPr>
          <a:xfrm>
            <a:off x="232850" y="4331761"/>
            <a:ext cx="4653845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Safety is calculated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Existence of Digital Learning Plan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 Statute on Out of School access to instructional materials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 Guidance on Accessible Technologies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 of Threatened/Injured High school Students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 of High School Students not attending School due to Safety concerns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 of Children whose parents agree their children go to safe schools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 of High School Students Participating in Violence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 of Armed High School Students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of School Shootings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 Safety Plan Requirements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E800DA0-AD8B-64C4-015F-9CE233BFC20B}"/>
              </a:ext>
            </a:extLst>
          </p:cNvPr>
          <p:cNvSpPr txBox="1"/>
          <p:nvPr/>
        </p:nvSpPr>
        <p:spPr>
          <a:xfrm>
            <a:off x="6962898" y="4308847"/>
            <a:ext cx="4102925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is calculated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Presense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Public Schools in the “Top 700 Best U.S. School”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Blue Ribbon Schools Per Capita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School Graduation Rate Among Low-Income Students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Projected High School Graduation Rate Increase between 2021-2022 and 2022-2033 School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Dropout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Math Test Scores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Reading Test Scores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Median SAT and ACT scores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Pupil-Teacher </a:t>
            </a:r>
            <a:r>
              <a:rPr lang="en-US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Rario</a:t>
            </a: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980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CF8D7-E560-80CF-F6B1-4A9C2F237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410439-C41A-8D0E-1857-FD4AECACF998}"/>
              </a:ext>
            </a:extLst>
          </p:cNvPr>
          <p:cNvSpPr txBox="1"/>
          <p:nvPr/>
        </p:nvSpPr>
        <p:spPr>
          <a:xfrm>
            <a:off x="5349834" y="153191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CDD68C-4697-DAE1-D235-6B4C333C38BA}"/>
              </a:ext>
            </a:extLst>
          </p:cNvPr>
          <p:cNvSpPr txBox="1"/>
          <p:nvPr/>
        </p:nvSpPr>
        <p:spPr>
          <a:xfrm>
            <a:off x="4328557" y="825335"/>
            <a:ext cx="7018316" cy="5207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574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87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" name="Rectangle 89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B7C791-2E87-E698-BA00-B631B6516CD1}"/>
              </a:ext>
            </a:extLst>
          </p:cNvPr>
          <p:cNvSpPr txBox="1"/>
          <p:nvPr/>
        </p:nvSpPr>
        <p:spPr>
          <a:xfrm>
            <a:off x="1100014" y="5666792"/>
            <a:ext cx="10180696" cy="542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</a:pPr>
            <a:endParaRPr lang="en-US" sz="2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9124EA-AD58-3278-70E3-D3866A6EE12F}"/>
              </a:ext>
            </a:extLst>
          </p:cNvPr>
          <p:cNvSpPr txBox="1"/>
          <p:nvPr/>
        </p:nvSpPr>
        <p:spPr>
          <a:xfrm>
            <a:off x="13205361" y="23513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A7A4608-ECA4-7C09-7DE7-89451F51B370}"/>
              </a:ext>
            </a:extLst>
          </p:cNvPr>
          <p:cNvSpPr txBox="1"/>
          <p:nvPr/>
        </p:nvSpPr>
        <p:spPr>
          <a:xfrm>
            <a:off x="1397276" y="666644"/>
            <a:ext cx="4653845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Safety is calculated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Existence of Digital Learning Plan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State Statute on Out of School access to instructional materials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State Guidance on Accessible Technologies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Share of Threatened/Injured High school Students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Share of High School Students not attending School due to Safety concerns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Share of Children whose parents agree their children go to safe schools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Share of High School Students Participating in Violence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Share of Armed High School Students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Number of School Shootings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School Safety Plan Requirements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E800DA0-AD8B-64C4-015F-9CE233BFC20B}"/>
              </a:ext>
            </a:extLst>
          </p:cNvPr>
          <p:cNvSpPr txBox="1"/>
          <p:nvPr/>
        </p:nvSpPr>
        <p:spPr>
          <a:xfrm>
            <a:off x="7343076" y="575687"/>
            <a:ext cx="410292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Quality is calculated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Presense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of Public Schools in the “Top 700 Best U.S. School”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Blue Ribbon Schools Per Capita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High School Graduation Rate Among Low-Income Students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Projected High School Graduation Rate Increase between 2021-2022 and 2022-2033 School Year.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Dropout Rate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Math Test Scores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Reading Test Scores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Median SAT and ACT scores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Pupil-Teacher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Rario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02257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{C6A73EE0-76A1-4546-9B1E-FAAC8D16097A}tf10001124</Template>
  <TotalTime>200</TotalTime>
  <Words>559</Words>
  <Application>Microsoft Macintosh PowerPoint</Application>
  <PresentationFormat>Widescreen</PresentationFormat>
  <Paragraphs>69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Corbel</vt:lpstr>
      <vt:lpstr>Wingdings 2</vt:lpstr>
      <vt:lpstr>Frame</vt:lpstr>
      <vt:lpstr>Does higher quality of education lead to better lacrosse high school lacrosse teams?</vt:lpstr>
      <vt:lpstr>Why This Topic?</vt:lpstr>
      <vt:lpstr>What is Lacrosse?</vt:lpstr>
      <vt:lpstr>Which States play the most lacrosse?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Education and Lacrosse</dc:title>
  <dc:creator>tim yost</dc:creator>
  <cp:lastModifiedBy>tim yost</cp:lastModifiedBy>
  <cp:revision>24</cp:revision>
  <dcterms:created xsi:type="dcterms:W3CDTF">2022-12-14T01:11:33Z</dcterms:created>
  <dcterms:modified xsi:type="dcterms:W3CDTF">2022-12-16T03:19:31Z</dcterms:modified>
</cp:coreProperties>
</file>

<file path=docProps/thumbnail.jpeg>
</file>